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71" r:id="rId10"/>
    <p:sldId id="264" r:id="rId11"/>
    <p:sldId id="266" r:id="rId12"/>
    <p:sldId id="268" r:id="rId13"/>
    <p:sldId id="269" r:id="rId14"/>
  </p:sldIdLst>
  <p:sldSz cx="9144000" cy="6858000" type="screen4x3"/>
  <p:notesSz cx="6858000" cy="9144000"/>
  <p:defaultTextStyle>
    <a:defPPr>
      <a:defRPr lang="en-US"/>
    </a:defPPr>
    <a:lvl1pPr algn="l" rtl="0" eaLnBrk="0" fontAlgn="base" hangingPunct="0">
      <a:spcBef>
        <a:spcPct val="0"/>
      </a:spcBef>
      <a:spcAft>
        <a:spcPct val="0"/>
      </a:spcAft>
      <a:defRPr sz="3200" kern="1200">
        <a:solidFill>
          <a:schemeClr val="tx2"/>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2"/>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2"/>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2"/>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2"/>
        </a:solidFill>
        <a:latin typeface="Arial" panose="020B0604020202020204" pitchFamily="34" charset="0"/>
        <a:ea typeface="+mn-ea"/>
        <a:cs typeface="+mn-cs"/>
      </a:defRPr>
    </a:lvl5pPr>
    <a:lvl6pPr marL="2286000" algn="l" defTabSz="914400" rtl="0" eaLnBrk="1" latinLnBrk="0" hangingPunct="1">
      <a:defRPr sz="3200" kern="1200">
        <a:solidFill>
          <a:schemeClr val="tx2"/>
        </a:solidFill>
        <a:latin typeface="Arial" panose="020B0604020202020204" pitchFamily="34" charset="0"/>
        <a:ea typeface="+mn-ea"/>
        <a:cs typeface="+mn-cs"/>
      </a:defRPr>
    </a:lvl6pPr>
    <a:lvl7pPr marL="2743200" algn="l" defTabSz="914400" rtl="0" eaLnBrk="1" latinLnBrk="0" hangingPunct="1">
      <a:defRPr sz="3200" kern="1200">
        <a:solidFill>
          <a:schemeClr val="tx2"/>
        </a:solidFill>
        <a:latin typeface="Arial" panose="020B0604020202020204" pitchFamily="34" charset="0"/>
        <a:ea typeface="+mn-ea"/>
        <a:cs typeface="+mn-cs"/>
      </a:defRPr>
    </a:lvl7pPr>
    <a:lvl8pPr marL="3200400" algn="l" defTabSz="914400" rtl="0" eaLnBrk="1" latinLnBrk="0" hangingPunct="1">
      <a:defRPr sz="3200" kern="1200">
        <a:solidFill>
          <a:schemeClr val="tx2"/>
        </a:solidFill>
        <a:latin typeface="Arial" panose="020B0604020202020204" pitchFamily="34" charset="0"/>
        <a:ea typeface="+mn-ea"/>
        <a:cs typeface="+mn-cs"/>
      </a:defRPr>
    </a:lvl8pPr>
    <a:lvl9pPr marL="3657600" algn="l" defTabSz="914400" rtl="0" eaLnBrk="1" latinLnBrk="0" hangingPunct="1">
      <a:defRPr sz="3200" kern="1200">
        <a:solidFill>
          <a:schemeClr val="tx2"/>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7" autoAdjust="0"/>
    <p:restoredTop sz="94649" autoAdjust="0"/>
  </p:normalViewPr>
  <p:slideViewPr>
    <p:cSldViewPr>
      <p:cViewPr varScale="1">
        <p:scale>
          <a:sx n="70" d="100"/>
          <a:sy n="70" d="100"/>
        </p:scale>
        <p:origin x="51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09800"/>
            <a:ext cx="7772400" cy="1143000"/>
          </a:xfrm>
        </p:spPr>
        <p:txBody>
          <a:bodyPr/>
          <a:lstStyle>
            <a:lvl1pPr>
              <a:defRPr sz="5400"/>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1371600" y="3505200"/>
            <a:ext cx="6400800" cy="1066800"/>
          </a:xfrm>
        </p:spPr>
        <p:txBody>
          <a:bodyPr/>
          <a:lstStyle>
            <a:lvl1pPr marL="0" indent="0" algn="ctr">
              <a:buFontTx/>
              <a:buNone/>
              <a:defRPr sz="3600" b="1"/>
            </a:lvl1pPr>
          </a:lstStyle>
          <a:p>
            <a:pPr lvl="0"/>
            <a:r>
              <a:rPr lang="en-US" noProof="0" smtClean="0"/>
              <a:t>Click to edit Master subtitle style</a:t>
            </a:r>
          </a:p>
        </p:txBody>
      </p:sp>
      <p:sp>
        <p:nvSpPr>
          <p:cNvPr id="4" name="Rectangle 4"/>
          <p:cNvSpPr>
            <a:spLocks noGrp="1" noChangeArrowheads="1"/>
          </p:cNvSpPr>
          <p:nvPr>
            <p:ph type="dt" sz="half" idx="10"/>
          </p:nvPr>
        </p:nvSpPr>
        <p:spPr>
          <a:xfrm>
            <a:off x="685800" y="6096000"/>
            <a:ext cx="1905000" cy="381000"/>
          </a:xfr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096000"/>
            <a:ext cx="2895600" cy="381000"/>
          </a:xfr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096000"/>
            <a:ext cx="1905000" cy="381000"/>
          </a:xfrm>
        </p:spPr>
        <p:txBody>
          <a:bodyPr/>
          <a:lstStyle>
            <a:lvl1pPr>
              <a:defRPr/>
            </a:lvl1pPr>
          </a:lstStyle>
          <a:p>
            <a:pPr>
              <a:defRPr/>
            </a:pPr>
            <a:fld id="{DC80D3C2-85C9-4A13-9A40-01F540BD2110}" type="slidenum">
              <a:rPr lang="en-US"/>
              <a:pPr>
                <a:defRPr/>
              </a:pPr>
              <a:t>‹#›</a:t>
            </a:fld>
            <a:endParaRPr lang="en-US"/>
          </a:p>
        </p:txBody>
      </p:sp>
    </p:spTree>
    <p:extLst>
      <p:ext uri="{BB962C8B-B14F-4D97-AF65-F5344CB8AC3E}">
        <p14:creationId xmlns:p14="http://schemas.microsoft.com/office/powerpoint/2010/main" val="1947974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A8DACA-EF02-47C7-8746-B7172A7EF5DF}" type="slidenum">
              <a:rPr lang="en-US"/>
              <a:pPr>
                <a:defRPr/>
              </a:pPr>
              <a:t>‹#›</a:t>
            </a:fld>
            <a:endParaRPr lang="en-US"/>
          </a:p>
        </p:txBody>
      </p:sp>
    </p:spTree>
    <p:extLst>
      <p:ext uri="{BB962C8B-B14F-4D97-AF65-F5344CB8AC3E}">
        <p14:creationId xmlns:p14="http://schemas.microsoft.com/office/powerpoint/2010/main" val="1397315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838200"/>
            <a:ext cx="21717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838200"/>
            <a:ext cx="63627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C8056D-34E5-45B6-96F2-5EE80B5707EF}" type="slidenum">
              <a:rPr lang="en-US"/>
              <a:pPr>
                <a:defRPr/>
              </a:pPr>
              <a:t>‹#›</a:t>
            </a:fld>
            <a:endParaRPr lang="en-US"/>
          </a:p>
        </p:txBody>
      </p:sp>
    </p:spTree>
    <p:extLst>
      <p:ext uri="{BB962C8B-B14F-4D97-AF65-F5344CB8AC3E}">
        <p14:creationId xmlns:p14="http://schemas.microsoft.com/office/powerpoint/2010/main" val="2187006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E9858D2-845F-4EA6-A600-5B9860B44619}" type="slidenum">
              <a:rPr lang="en-US"/>
              <a:pPr>
                <a:defRPr/>
              </a:pPr>
              <a:t>‹#›</a:t>
            </a:fld>
            <a:endParaRPr lang="en-US"/>
          </a:p>
        </p:txBody>
      </p:sp>
    </p:spTree>
    <p:extLst>
      <p:ext uri="{BB962C8B-B14F-4D97-AF65-F5344CB8AC3E}">
        <p14:creationId xmlns:p14="http://schemas.microsoft.com/office/powerpoint/2010/main" val="1387148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61C3152-7450-45E3-AC59-F72A5E8DD634}" type="slidenum">
              <a:rPr lang="en-US"/>
              <a:pPr>
                <a:defRPr/>
              </a:pPr>
              <a:t>‹#›</a:t>
            </a:fld>
            <a:endParaRPr lang="en-US"/>
          </a:p>
        </p:txBody>
      </p:sp>
    </p:spTree>
    <p:extLst>
      <p:ext uri="{BB962C8B-B14F-4D97-AF65-F5344CB8AC3E}">
        <p14:creationId xmlns:p14="http://schemas.microsoft.com/office/powerpoint/2010/main" val="1154995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676400"/>
            <a:ext cx="4267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267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28DD4A2-56CB-40E1-B7D8-66EE3D9C44F2}" type="slidenum">
              <a:rPr lang="en-US"/>
              <a:pPr>
                <a:defRPr/>
              </a:pPr>
              <a:t>‹#›</a:t>
            </a:fld>
            <a:endParaRPr lang="en-US"/>
          </a:p>
        </p:txBody>
      </p:sp>
    </p:spTree>
    <p:extLst>
      <p:ext uri="{BB962C8B-B14F-4D97-AF65-F5344CB8AC3E}">
        <p14:creationId xmlns:p14="http://schemas.microsoft.com/office/powerpoint/2010/main" val="135994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02C40E9-ECA5-4E1E-9DEC-B40A09CAD6B1}" type="slidenum">
              <a:rPr lang="en-US"/>
              <a:pPr>
                <a:defRPr/>
              </a:pPr>
              <a:t>‹#›</a:t>
            </a:fld>
            <a:endParaRPr lang="en-US"/>
          </a:p>
        </p:txBody>
      </p:sp>
    </p:spTree>
    <p:extLst>
      <p:ext uri="{BB962C8B-B14F-4D97-AF65-F5344CB8AC3E}">
        <p14:creationId xmlns:p14="http://schemas.microsoft.com/office/powerpoint/2010/main" val="3927000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D8AF9B8-28BC-4B5D-9883-B4D1744938A1}" type="slidenum">
              <a:rPr lang="en-US"/>
              <a:pPr>
                <a:defRPr/>
              </a:pPr>
              <a:t>‹#›</a:t>
            </a:fld>
            <a:endParaRPr lang="en-US"/>
          </a:p>
        </p:txBody>
      </p:sp>
    </p:spTree>
    <p:extLst>
      <p:ext uri="{BB962C8B-B14F-4D97-AF65-F5344CB8AC3E}">
        <p14:creationId xmlns:p14="http://schemas.microsoft.com/office/powerpoint/2010/main" val="2987978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9244564-04BE-419B-9D0B-5A51D95AB02D}" type="slidenum">
              <a:rPr lang="en-US"/>
              <a:pPr>
                <a:defRPr/>
              </a:pPr>
              <a:t>‹#›</a:t>
            </a:fld>
            <a:endParaRPr lang="en-US"/>
          </a:p>
        </p:txBody>
      </p:sp>
    </p:spTree>
    <p:extLst>
      <p:ext uri="{BB962C8B-B14F-4D97-AF65-F5344CB8AC3E}">
        <p14:creationId xmlns:p14="http://schemas.microsoft.com/office/powerpoint/2010/main" val="2685622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22EB588-665F-4B95-8320-9F8E81DFA2FB}" type="slidenum">
              <a:rPr lang="en-US"/>
              <a:pPr>
                <a:defRPr/>
              </a:pPr>
              <a:t>‹#›</a:t>
            </a:fld>
            <a:endParaRPr lang="en-US"/>
          </a:p>
        </p:txBody>
      </p:sp>
    </p:spTree>
    <p:extLst>
      <p:ext uri="{BB962C8B-B14F-4D97-AF65-F5344CB8AC3E}">
        <p14:creationId xmlns:p14="http://schemas.microsoft.com/office/powerpoint/2010/main" val="1486072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E522A52-3CC0-4292-BE8A-81B06C8663F3}" type="slidenum">
              <a:rPr lang="en-US"/>
              <a:pPr>
                <a:defRPr/>
              </a:pPr>
              <a:t>‹#›</a:t>
            </a:fld>
            <a:endParaRPr lang="en-US"/>
          </a:p>
        </p:txBody>
      </p:sp>
    </p:spTree>
    <p:extLst>
      <p:ext uri="{BB962C8B-B14F-4D97-AF65-F5344CB8AC3E}">
        <p14:creationId xmlns:p14="http://schemas.microsoft.com/office/powerpoint/2010/main" val="2045005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838200"/>
            <a:ext cx="8686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28600" y="1676400"/>
            <a:ext cx="86868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04800" y="6324600"/>
            <a:ext cx="1905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solidFill>
                  <a:schemeClr val="tx1"/>
                </a:solidFill>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200400" y="6324600"/>
            <a:ext cx="28956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solidFill>
                  <a:schemeClr val="tx1"/>
                </a:solidFill>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7010400" y="6324600"/>
            <a:ext cx="1905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solidFill>
                  <a:schemeClr val="tx1"/>
                </a:solidFill>
              </a:defRPr>
            </a:lvl1pPr>
          </a:lstStyle>
          <a:p>
            <a:pPr>
              <a:defRPr/>
            </a:pPr>
            <a:fld id="{988EE0A1-FCF5-4E06-8B92-EEED7AFBE86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9"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Black" pitchFamily="34" charset="0"/>
        </a:defRPr>
      </a:lvl2pPr>
      <a:lvl3pPr algn="ctr" rtl="0" eaLnBrk="0" fontAlgn="base" hangingPunct="0">
        <a:spcBef>
          <a:spcPct val="0"/>
        </a:spcBef>
        <a:spcAft>
          <a:spcPct val="0"/>
        </a:spcAft>
        <a:defRPr sz="4000">
          <a:solidFill>
            <a:schemeClr val="tx2"/>
          </a:solidFill>
          <a:latin typeface="Arial Black" pitchFamily="34" charset="0"/>
        </a:defRPr>
      </a:lvl3pPr>
      <a:lvl4pPr algn="ctr" rtl="0" eaLnBrk="0" fontAlgn="base" hangingPunct="0">
        <a:spcBef>
          <a:spcPct val="0"/>
        </a:spcBef>
        <a:spcAft>
          <a:spcPct val="0"/>
        </a:spcAft>
        <a:defRPr sz="4000">
          <a:solidFill>
            <a:schemeClr val="tx2"/>
          </a:solidFill>
          <a:latin typeface="Arial Black" pitchFamily="34" charset="0"/>
        </a:defRPr>
      </a:lvl4pPr>
      <a:lvl5pPr algn="ctr" rtl="0" eaLnBrk="0" fontAlgn="base" hangingPunct="0">
        <a:spcBef>
          <a:spcPct val="0"/>
        </a:spcBef>
        <a:spcAft>
          <a:spcPct val="0"/>
        </a:spcAft>
        <a:defRPr sz="4000">
          <a:solidFill>
            <a:schemeClr val="tx2"/>
          </a:solidFill>
          <a:latin typeface="Arial Black" pitchFamily="34" charset="0"/>
        </a:defRPr>
      </a:lvl5pPr>
      <a:lvl6pPr marL="457200" algn="ctr" rtl="0" fontAlgn="base">
        <a:spcBef>
          <a:spcPct val="0"/>
        </a:spcBef>
        <a:spcAft>
          <a:spcPct val="0"/>
        </a:spcAft>
        <a:defRPr sz="4000">
          <a:solidFill>
            <a:schemeClr val="tx2"/>
          </a:solidFill>
          <a:latin typeface="Arial Black" pitchFamily="34" charset="0"/>
        </a:defRPr>
      </a:lvl6pPr>
      <a:lvl7pPr marL="914400" algn="ctr" rtl="0" fontAlgn="base">
        <a:spcBef>
          <a:spcPct val="0"/>
        </a:spcBef>
        <a:spcAft>
          <a:spcPct val="0"/>
        </a:spcAft>
        <a:defRPr sz="4000">
          <a:solidFill>
            <a:schemeClr val="tx2"/>
          </a:solidFill>
          <a:latin typeface="Arial Black" pitchFamily="34" charset="0"/>
        </a:defRPr>
      </a:lvl7pPr>
      <a:lvl8pPr marL="1371600" algn="ctr" rtl="0" fontAlgn="base">
        <a:spcBef>
          <a:spcPct val="0"/>
        </a:spcBef>
        <a:spcAft>
          <a:spcPct val="0"/>
        </a:spcAft>
        <a:defRPr sz="4000">
          <a:solidFill>
            <a:schemeClr val="tx2"/>
          </a:solidFill>
          <a:latin typeface="Arial Black" pitchFamily="34" charset="0"/>
        </a:defRPr>
      </a:lvl8pPr>
      <a:lvl9pPr marL="1828800" algn="ctr" rtl="0" fontAlgn="base">
        <a:spcBef>
          <a:spcPct val="0"/>
        </a:spcBef>
        <a:spcAft>
          <a:spcPct val="0"/>
        </a:spcAft>
        <a:defRPr sz="40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americancivilwar.com/tl/1861_west_large.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hyperlink" Target="http://www.usgs.gov/features/images/native_americans/13.gif" TargetMode="External"/><Relationship Id="rId1" Type="http://schemas.openxmlformats.org/officeDocument/2006/relationships/slideLayout" Target="../slideLayouts/slideLayout2.xml"/><Relationship Id="rId6" Type="http://schemas.openxmlformats.org/officeDocument/2006/relationships/hyperlink" Target="http://www.usgs.gov/features/images/native_americans/18.gif" TargetMode="External"/><Relationship Id="rId5" Type="http://schemas.openxmlformats.org/officeDocument/2006/relationships/image" Target="../media/image9.png"/><Relationship Id="rId4" Type="http://schemas.openxmlformats.org/officeDocument/2006/relationships/hyperlink" Target="http://www.usgs.gov/features/images/native_americans/20.gi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sonofthesouth.net/leefoundation/civil-war/1861/july/texas-rangers.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sonofthesouth.net/texas/pictures/texas-rangers-sketch.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38200" y="457200"/>
            <a:ext cx="7772400" cy="1143000"/>
          </a:xfrm>
        </p:spPr>
        <p:txBody>
          <a:bodyPr/>
          <a:lstStyle/>
          <a:p>
            <a:pPr eaLnBrk="1" hangingPunct="1"/>
            <a:r>
              <a:rPr lang="en-US" sz="4800" b="1" u="sng" smtClean="0"/>
              <a:t>Welcome to Class!</a:t>
            </a:r>
          </a:p>
        </p:txBody>
      </p:sp>
      <p:sp>
        <p:nvSpPr>
          <p:cNvPr id="3075" name="Rectangle 3"/>
          <p:cNvSpPr>
            <a:spLocks noGrp="1" noChangeArrowheads="1"/>
          </p:cNvSpPr>
          <p:nvPr>
            <p:ph type="subTitle" idx="1"/>
          </p:nvPr>
        </p:nvSpPr>
        <p:spPr>
          <a:xfrm>
            <a:off x="609600" y="3200400"/>
            <a:ext cx="7848600" cy="1524000"/>
          </a:xfrm>
        </p:spPr>
        <p:txBody>
          <a:bodyPr/>
          <a:lstStyle/>
          <a:p>
            <a:pPr eaLnBrk="1" hangingPunct="1">
              <a:lnSpc>
                <a:spcPct val="80000"/>
              </a:lnSpc>
            </a:pPr>
            <a:r>
              <a:rPr lang="en-US" sz="3200" smtClean="0">
                <a:solidFill>
                  <a:schemeClr val="tx2"/>
                </a:solidFill>
              </a:rPr>
              <a:t>Warm Up# : Work on your  Poems that you started on Friday. </a:t>
            </a:r>
          </a:p>
        </p:txBody>
      </p:sp>
      <p:pic>
        <p:nvPicPr>
          <p:cNvPr id="3076" name="Picture 4" descr="move_xo"/>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81000" y="5257800"/>
            <a:ext cx="7848600"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 y="0"/>
            <a:ext cx="8686800" cy="838200"/>
          </a:xfrm>
        </p:spPr>
        <p:txBody>
          <a:bodyPr/>
          <a:lstStyle/>
          <a:p>
            <a:pPr eaLnBrk="1" hangingPunct="1"/>
            <a:r>
              <a:rPr lang="en-US" sz="3600" b="1" u="sng" smtClean="0"/>
              <a:t>Quanah’s mother…quite a story</a:t>
            </a:r>
          </a:p>
        </p:txBody>
      </p:sp>
      <p:sp>
        <p:nvSpPr>
          <p:cNvPr id="12291" name="Rectangle 3"/>
          <p:cNvSpPr>
            <a:spLocks noGrp="1" noChangeArrowheads="1"/>
          </p:cNvSpPr>
          <p:nvPr>
            <p:ph type="body" idx="1"/>
          </p:nvPr>
        </p:nvSpPr>
        <p:spPr>
          <a:xfrm>
            <a:off x="228600" y="1143000"/>
            <a:ext cx="5257800" cy="5105400"/>
          </a:xfrm>
        </p:spPr>
        <p:txBody>
          <a:bodyPr/>
          <a:lstStyle/>
          <a:p>
            <a:pPr eaLnBrk="1" hangingPunct="1">
              <a:lnSpc>
                <a:spcPct val="90000"/>
              </a:lnSpc>
            </a:pPr>
            <a:r>
              <a:rPr lang="en-US" sz="2800" b="1" smtClean="0">
                <a:solidFill>
                  <a:schemeClr val="bg1"/>
                </a:solidFill>
              </a:rPr>
              <a:t>His mother, Cynthia Ann Parker, had been captured in a Comanche raid as a small child and raised by the tribe.  She even married Chief Peta Nacona and had three children—one of them was </a:t>
            </a:r>
            <a:r>
              <a:rPr lang="en-US" sz="2800" b="1" u="sng" smtClean="0">
                <a:solidFill>
                  <a:schemeClr val="bg1"/>
                </a:solidFill>
              </a:rPr>
              <a:t>QUANAH</a:t>
            </a:r>
            <a:r>
              <a:rPr lang="en-US" sz="2800" b="1" smtClean="0">
                <a:solidFill>
                  <a:schemeClr val="bg1"/>
                </a:solidFill>
              </a:rPr>
              <a:t>.  </a:t>
            </a:r>
          </a:p>
          <a:p>
            <a:pPr eaLnBrk="1" hangingPunct="1">
              <a:lnSpc>
                <a:spcPct val="90000"/>
              </a:lnSpc>
            </a:pPr>
            <a:endParaRPr lang="en-US" sz="2800" b="1" smtClean="0">
              <a:solidFill>
                <a:srgbClr val="66CCFF"/>
              </a:solidFill>
            </a:endParaRPr>
          </a:p>
        </p:txBody>
      </p:sp>
      <p:pic>
        <p:nvPicPr>
          <p:cNvPr id="12292" name="Picture 7" descr="WWquanpark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1143000"/>
            <a:ext cx="30861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8600" y="0"/>
            <a:ext cx="8686800" cy="838200"/>
          </a:xfrm>
        </p:spPr>
        <p:txBody>
          <a:bodyPr/>
          <a:lstStyle/>
          <a:p>
            <a:pPr eaLnBrk="1" hangingPunct="1"/>
            <a:r>
              <a:rPr lang="en-US" u="sng" smtClean="0"/>
              <a:t>The Battle of Adobe Walls</a:t>
            </a:r>
          </a:p>
        </p:txBody>
      </p:sp>
      <p:sp>
        <p:nvSpPr>
          <p:cNvPr id="13315" name="Rectangle 3"/>
          <p:cNvSpPr>
            <a:spLocks noGrp="1" noChangeArrowheads="1"/>
          </p:cNvSpPr>
          <p:nvPr>
            <p:ph type="body" idx="1"/>
          </p:nvPr>
        </p:nvSpPr>
        <p:spPr>
          <a:xfrm>
            <a:off x="609600" y="1219200"/>
            <a:ext cx="8229600" cy="1981200"/>
          </a:xfrm>
        </p:spPr>
        <p:txBody>
          <a:bodyPr/>
          <a:lstStyle/>
          <a:p>
            <a:pPr eaLnBrk="1" hangingPunct="1"/>
            <a:r>
              <a:rPr lang="en-US" sz="2800" b="1" smtClean="0">
                <a:solidFill>
                  <a:srgbClr val="66CCFF"/>
                </a:solidFill>
              </a:rPr>
              <a:t>The Battle of </a:t>
            </a:r>
            <a:r>
              <a:rPr lang="en-US" sz="2800" b="1" u="sng" smtClean="0">
                <a:solidFill>
                  <a:srgbClr val="66CCFF"/>
                </a:solidFill>
              </a:rPr>
              <a:t>ADOBE</a:t>
            </a:r>
            <a:r>
              <a:rPr lang="en-US" sz="2800" b="1" smtClean="0">
                <a:solidFill>
                  <a:srgbClr val="66CCFF"/>
                </a:solidFill>
              </a:rPr>
              <a:t> Walls took place in 1864 after the Comanches and Kiowas raided wagon trains that were crossing Native land to supply Union army forces.</a:t>
            </a:r>
            <a:r>
              <a:rPr lang="en-US" sz="2800" b="1" smtClean="0"/>
              <a:t> </a:t>
            </a:r>
          </a:p>
        </p:txBody>
      </p:sp>
      <p:pic>
        <p:nvPicPr>
          <p:cNvPr id="13316" name="Picture 5" descr="Covered wagons traveling down the trail--photo by L. Deutsch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429000"/>
            <a:ext cx="7696200" cy="320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 y="0"/>
            <a:ext cx="8686800" cy="838200"/>
          </a:xfrm>
        </p:spPr>
        <p:txBody>
          <a:bodyPr/>
          <a:lstStyle/>
          <a:p>
            <a:pPr eaLnBrk="1" hangingPunct="1"/>
            <a:r>
              <a:rPr lang="en-US" smtClean="0"/>
              <a:t>After the Battle</a:t>
            </a:r>
          </a:p>
        </p:txBody>
      </p:sp>
      <p:sp>
        <p:nvSpPr>
          <p:cNvPr id="14339" name="Rectangle 3"/>
          <p:cNvSpPr>
            <a:spLocks noGrp="1" noChangeArrowheads="1"/>
          </p:cNvSpPr>
          <p:nvPr>
            <p:ph type="body" idx="1"/>
          </p:nvPr>
        </p:nvSpPr>
        <p:spPr>
          <a:xfrm>
            <a:off x="228600" y="1219200"/>
            <a:ext cx="5638800" cy="4876800"/>
          </a:xfrm>
        </p:spPr>
        <p:txBody>
          <a:bodyPr/>
          <a:lstStyle/>
          <a:p>
            <a:pPr eaLnBrk="1" hangingPunct="1">
              <a:lnSpc>
                <a:spcPct val="90000"/>
              </a:lnSpc>
            </a:pPr>
            <a:r>
              <a:rPr lang="en-US" sz="2800" b="1" smtClean="0">
                <a:solidFill>
                  <a:srgbClr val="66CCFF"/>
                </a:solidFill>
              </a:rPr>
              <a:t>More than100 Native Americans were killed or wounded in the battle.  The federal troops withdrew to </a:t>
            </a:r>
            <a:r>
              <a:rPr lang="en-US" sz="2800" b="1" u="sng" smtClean="0">
                <a:solidFill>
                  <a:srgbClr val="66CCFF"/>
                </a:solidFill>
              </a:rPr>
              <a:t>NEW MEXICO</a:t>
            </a:r>
            <a:r>
              <a:rPr lang="en-US" sz="2800" b="1" smtClean="0">
                <a:solidFill>
                  <a:srgbClr val="66CCFF"/>
                </a:solidFill>
              </a:rPr>
              <a:t>, burning hundreds of Kiowa lodges as they left.</a:t>
            </a:r>
          </a:p>
          <a:p>
            <a:pPr eaLnBrk="1" hangingPunct="1">
              <a:lnSpc>
                <a:spcPct val="90000"/>
              </a:lnSpc>
            </a:pPr>
            <a:endParaRPr lang="en-US" sz="2800" b="1" smtClean="0">
              <a:solidFill>
                <a:srgbClr val="66CCFF"/>
              </a:solidFill>
            </a:endParaRPr>
          </a:p>
          <a:p>
            <a:pPr eaLnBrk="1" hangingPunct="1">
              <a:lnSpc>
                <a:spcPct val="90000"/>
              </a:lnSpc>
            </a:pPr>
            <a:r>
              <a:rPr lang="en-US" sz="2800" b="1" smtClean="0">
                <a:solidFill>
                  <a:srgbClr val="66CCFF"/>
                </a:solidFill>
              </a:rPr>
              <a:t>The troops also destroyed the Kiowas’ </a:t>
            </a:r>
            <a:r>
              <a:rPr lang="en-US" sz="2800" b="1" u="sng" smtClean="0">
                <a:solidFill>
                  <a:srgbClr val="66CCFF"/>
                </a:solidFill>
              </a:rPr>
              <a:t>BUFFALO</a:t>
            </a:r>
            <a:r>
              <a:rPr lang="en-US" sz="2800" b="1" smtClean="0">
                <a:solidFill>
                  <a:srgbClr val="66CCFF"/>
                </a:solidFill>
              </a:rPr>
              <a:t> robes and food for the winter, leaving the Natives </a:t>
            </a:r>
            <a:r>
              <a:rPr lang="en-US" sz="2800" b="1" u="sng" smtClean="0">
                <a:solidFill>
                  <a:srgbClr val="66CCFF"/>
                </a:solidFill>
              </a:rPr>
              <a:t>OVERWHELMED</a:t>
            </a:r>
            <a:r>
              <a:rPr lang="en-US" sz="2800" b="1" smtClean="0">
                <a:solidFill>
                  <a:srgbClr val="66CCFF"/>
                </a:solidFill>
              </a:rPr>
              <a:t>.</a:t>
            </a:r>
          </a:p>
        </p:txBody>
      </p:sp>
      <p:pic>
        <p:nvPicPr>
          <p:cNvPr id="14340" name="Picture 4" descr="MMj02363570000[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295400"/>
            <a:ext cx="2695575"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28600" y="0"/>
            <a:ext cx="8686800" cy="838200"/>
          </a:xfrm>
        </p:spPr>
        <p:txBody>
          <a:bodyPr/>
          <a:lstStyle/>
          <a:p>
            <a:pPr eaLnBrk="1" hangingPunct="1"/>
            <a:r>
              <a:rPr lang="en-US" smtClean="0"/>
              <a:t>Peace with Confederates</a:t>
            </a:r>
          </a:p>
        </p:txBody>
      </p:sp>
      <p:sp>
        <p:nvSpPr>
          <p:cNvPr id="15363" name="Rectangle 3"/>
          <p:cNvSpPr>
            <a:spLocks noGrp="1" noChangeArrowheads="1"/>
          </p:cNvSpPr>
          <p:nvPr>
            <p:ph type="body" idx="1"/>
          </p:nvPr>
        </p:nvSpPr>
        <p:spPr>
          <a:xfrm>
            <a:off x="228600" y="1676400"/>
            <a:ext cx="5638800" cy="5181600"/>
          </a:xfrm>
        </p:spPr>
        <p:txBody>
          <a:bodyPr/>
          <a:lstStyle/>
          <a:p>
            <a:pPr eaLnBrk="1" hangingPunct="1"/>
            <a:r>
              <a:rPr lang="en-US" sz="2800" b="1" smtClean="0">
                <a:solidFill>
                  <a:srgbClr val="66CCFF"/>
                </a:solidFill>
              </a:rPr>
              <a:t>In 1865, The Comanches and Kiowas signed a peace </a:t>
            </a:r>
            <a:r>
              <a:rPr lang="en-US" sz="2800" b="1" u="sng" smtClean="0">
                <a:solidFill>
                  <a:srgbClr val="66CCFF"/>
                </a:solidFill>
              </a:rPr>
              <a:t>TREATY</a:t>
            </a:r>
            <a:r>
              <a:rPr lang="en-US" sz="2800" b="1" smtClean="0">
                <a:solidFill>
                  <a:srgbClr val="66CCFF"/>
                </a:solidFill>
              </a:rPr>
              <a:t> with the Confederacy so they would not have to fight the Confederate and </a:t>
            </a:r>
            <a:r>
              <a:rPr lang="en-US" sz="2800" b="1" u="sng" smtClean="0">
                <a:solidFill>
                  <a:srgbClr val="66CCFF"/>
                </a:solidFill>
              </a:rPr>
              <a:t>UNION</a:t>
            </a:r>
            <a:r>
              <a:rPr lang="en-US" sz="2800" b="1" smtClean="0">
                <a:solidFill>
                  <a:srgbClr val="66CCFF"/>
                </a:solidFill>
              </a:rPr>
              <a:t> troops at the same time.</a:t>
            </a:r>
            <a:r>
              <a:rPr lang="en-US" sz="2800" smtClean="0"/>
              <a:t> </a:t>
            </a:r>
          </a:p>
          <a:p>
            <a:pPr eaLnBrk="1" hangingPunct="1"/>
            <a:r>
              <a:rPr lang="en-US" sz="2800" b="1" smtClean="0"/>
              <a:t>Relations with them remained peaceful until the end of the Civil war.</a:t>
            </a:r>
          </a:p>
        </p:txBody>
      </p:sp>
      <p:pic>
        <p:nvPicPr>
          <p:cNvPr id="15364" name="Picture 4" descr="MCj0363182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600" y="2209800"/>
            <a:ext cx="2971800" cy="293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MMj03567660000[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8600" y="0"/>
            <a:ext cx="8686800" cy="990600"/>
          </a:xfrm>
        </p:spPr>
        <p:txBody>
          <a:bodyPr/>
          <a:lstStyle/>
          <a:p>
            <a:pPr eaLnBrk="1" hangingPunct="1"/>
            <a:r>
              <a:rPr lang="en-US" b="1" u="sng" smtClean="0"/>
              <a:t>The Texas Frontier</a:t>
            </a:r>
          </a:p>
        </p:txBody>
      </p:sp>
      <p:sp>
        <p:nvSpPr>
          <p:cNvPr id="4099" name="Rectangle 3"/>
          <p:cNvSpPr>
            <a:spLocks noGrp="1" noChangeArrowheads="1"/>
          </p:cNvSpPr>
          <p:nvPr>
            <p:ph type="body" idx="1"/>
          </p:nvPr>
        </p:nvSpPr>
        <p:spPr>
          <a:xfrm>
            <a:off x="228600" y="1219200"/>
            <a:ext cx="8686800" cy="2514600"/>
          </a:xfrm>
        </p:spPr>
        <p:txBody>
          <a:bodyPr/>
          <a:lstStyle/>
          <a:p>
            <a:pPr eaLnBrk="1" hangingPunct="1">
              <a:lnSpc>
                <a:spcPct val="90000"/>
              </a:lnSpc>
            </a:pPr>
            <a:r>
              <a:rPr lang="en-US" b="1" u="sng" smtClean="0">
                <a:solidFill>
                  <a:srgbClr val="66CCFF"/>
                </a:solidFill>
              </a:rPr>
              <a:t>FRONTIER</a:t>
            </a:r>
            <a:r>
              <a:rPr lang="en-US" b="1" smtClean="0">
                <a:solidFill>
                  <a:srgbClr val="66CCFF"/>
                </a:solidFill>
              </a:rPr>
              <a:t> conflicts had existed in Texas for many years.  </a:t>
            </a:r>
          </a:p>
          <a:p>
            <a:pPr eaLnBrk="1" hangingPunct="1">
              <a:lnSpc>
                <a:spcPct val="90000"/>
              </a:lnSpc>
            </a:pPr>
            <a:endParaRPr lang="en-US" b="1" smtClean="0">
              <a:solidFill>
                <a:srgbClr val="66CCFF"/>
              </a:solidFill>
            </a:endParaRPr>
          </a:p>
          <a:p>
            <a:pPr eaLnBrk="1" hangingPunct="1">
              <a:lnSpc>
                <a:spcPct val="90000"/>
              </a:lnSpc>
            </a:pPr>
            <a:r>
              <a:rPr lang="en-US" b="1" smtClean="0">
                <a:solidFill>
                  <a:srgbClr val="FF0000"/>
                </a:solidFill>
              </a:rPr>
              <a:t>Texas continued to push toward the </a:t>
            </a:r>
            <a:r>
              <a:rPr lang="en-US" b="1" u="sng" smtClean="0">
                <a:solidFill>
                  <a:srgbClr val="FF0000"/>
                </a:solidFill>
              </a:rPr>
              <a:t>WEST</a:t>
            </a:r>
            <a:r>
              <a:rPr lang="en-US" b="1" smtClean="0">
                <a:solidFill>
                  <a:srgbClr val="FF0000"/>
                </a:solidFill>
              </a:rPr>
              <a:t>, building towns and communities to complete their WESTWARD EXPANSION..</a:t>
            </a:r>
          </a:p>
        </p:txBody>
      </p:sp>
      <p:pic>
        <p:nvPicPr>
          <p:cNvPr id="4100" name="Picture 4" descr="MCj0229193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4419600"/>
            <a:ext cx="3273425"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8" descr="MMAG00146_0000[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4495800"/>
            <a:ext cx="2362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28600" y="0"/>
            <a:ext cx="8686800" cy="838200"/>
          </a:xfrm>
        </p:spPr>
        <p:txBody>
          <a:bodyPr/>
          <a:lstStyle/>
          <a:p>
            <a:pPr eaLnBrk="1" hangingPunct="1"/>
            <a:r>
              <a:rPr lang="en-US" b="1" u="sng" smtClean="0"/>
              <a:t>Native Americans</a:t>
            </a:r>
            <a:r>
              <a:rPr lang="en-US" smtClean="0"/>
              <a:t> </a:t>
            </a:r>
          </a:p>
        </p:txBody>
      </p:sp>
      <p:sp>
        <p:nvSpPr>
          <p:cNvPr id="5123" name="Rectangle 3"/>
          <p:cNvSpPr>
            <a:spLocks noGrp="1" noChangeArrowheads="1"/>
          </p:cNvSpPr>
          <p:nvPr>
            <p:ph type="body" idx="1"/>
          </p:nvPr>
        </p:nvSpPr>
        <p:spPr>
          <a:xfrm>
            <a:off x="228600" y="1143000"/>
            <a:ext cx="8686800" cy="5334000"/>
          </a:xfrm>
        </p:spPr>
        <p:txBody>
          <a:bodyPr/>
          <a:lstStyle/>
          <a:p>
            <a:pPr eaLnBrk="1" hangingPunct="1">
              <a:lnSpc>
                <a:spcPct val="90000"/>
              </a:lnSpc>
            </a:pPr>
            <a:r>
              <a:rPr lang="en-US" b="1" smtClean="0">
                <a:solidFill>
                  <a:schemeClr val="tx2"/>
                </a:solidFill>
              </a:rPr>
              <a:t>The Native lifestyle was being DESTROYED, and they were being forced off the land that provided their food.  </a:t>
            </a:r>
          </a:p>
          <a:p>
            <a:pPr eaLnBrk="1" hangingPunct="1">
              <a:lnSpc>
                <a:spcPct val="90000"/>
              </a:lnSpc>
            </a:pPr>
            <a:endParaRPr lang="en-US" b="1" smtClean="0">
              <a:solidFill>
                <a:schemeClr val="tx2"/>
              </a:solidFill>
            </a:endParaRPr>
          </a:p>
          <a:p>
            <a:pPr eaLnBrk="1" hangingPunct="1">
              <a:lnSpc>
                <a:spcPct val="90000"/>
              </a:lnSpc>
              <a:buFontTx/>
              <a:buNone/>
            </a:pPr>
            <a:endParaRPr lang="en-US" b="1" smtClean="0">
              <a:solidFill>
                <a:schemeClr val="tx2"/>
              </a:solidFill>
            </a:endParaRPr>
          </a:p>
          <a:p>
            <a:pPr eaLnBrk="1" hangingPunct="1">
              <a:lnSpc>
                <a:spcPct val="90000"/>
              </a:lnSpc>
              <a:buFontTx/>
              <a:buNone/>
            </a:pPr>
            <a:endParaRPr lang="en-US" b="1" smtClean="0">
              <a:solidFill>
                <a:schemeClr val="tx2"/>
              </a:solidFill>
            </a:endParaRPr>
          </a:p>
          <a:p>
            <a:pPr eaLnBrk="1" hangingPunct="1">
              <a:lnSpc>
                <a:spcPct val="90000"/>
              </a:lnSpc>
            </a:pPr>
            <a:endParaRPr lang="en-US" b="1" smtClean="0">
              <a:solidFill>
                <a:schemeClr val="tx2"/>
              </a:solidFill>
            </a:endParaRPr>
          </a:p>
          <a:p>
            <a:pPr eaLnBrk="1" hangingPunct="1">
              <a:lnSpc>
                <a:spcPct val="90000"/>
              </a:lnSpc>
            </a:pPr>
            <a:endParaRPr lang="en-US" b="1" smtClean="0">
              <a:solidFill>
                <a:schemeClr val="tx2"/>
              </a:solidFill>
            </a:endParaRPr>
          </a:p>
          <a:p>
            <a:pPr eaLnBrk="1" hangingPunct="1">
              <a:lnSpc>
                <a:spcPct val="90000"/>
              </a:lnSpc>
            </a:pPr>
            <a:r>
              <a:rPr lang="en-US" b="1" smtClean="0">
                <a:solidFill>
                  <a:schemeClr val="tx2"/>
                </a:solidFill>
              </a:rPr>
              <a:t> Native Texans decided to fight back against the settlement of western TEXAS. </a:t>
            </a:r>
          </a:p>
        </p:txBody>
      </p:sp>
      <p:pic>
        <p:nvPicPr>
          <p:cNvPr id="5124" name="Picture 4" descr="MCj0150097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4600" y="2514600"/>
            <a:ext cx="3962400"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28600" y="0"/>
            <a:ext cx="8686800" cy="838200"/>
          </a:xfrm>
        </p:spPr>
        <p:txBody>
          <a:bodyPr/>
          <a:lstStyle/>
          <a:p>
            <a:pPr eaLnBrk="1" hangingPunct="1"/>
            <a:r>
              <a:rPr lang="en-US" b="1" u="sng" smtClean="0"/>
              <a:t>Who will protect the Frontier?</a:t>
            </a:r>
          </a:p>
        </p:txBody>
      </p:sp>
      <p:sp>
        <p:nvSpPr>
          <p:cNvPr id="6147" name="Rectangle 3"/>
          <p:cNvSpPr>
            <a:spLocks noGrp="1" noChangeArrowheads="1"/>
          </p:cNvSpPr>
          <p:nvPr>
            <p:ph type="body" idx="1"/>
          </p:nvPr>
        </p:nvSpPr>
        <p:spPr>
          <a:xfrm>
            <a:off x="4343400" y="1219200"/>
            <a:ext cx="4572000" cy="5029200"/>
          </a:xfrm>
        </p:spPr>
        <p:txBody>
          <a:bodyPr/>
          <a:lstStyle/>
          <a:p>
            <a:pPr eaLnBrk="1" hangingPunct="1">
              <a:lnSpc>
                <a:spcPct val="90000"/>
              </a:lnSpc>
            </a:pPr>
            <a:r>
              <a:rPr lang="en-US" sz="2800" b="1" smtClean="0">
                <a:solidFill>
                  <a:schemeClr val="tx2"/>
                </a:solidFill>
              </a:rPr>
              <a:t>When Texas seceded the Union in 1861, U.S. troops were withdrawn from the state.  </a:t>
            </a:r>
          </a:p>
          <a:p>
            <a:pPr eaLnBrk="1" hangingPunct="1">
              <a:lnSpc>
                <a:spcPct val="90000"/>
              </a:lnSpc>
            </a:pPr>
            <a:endParaRPr lang="en-US" sz="2800" b="1" smtClean="0">
              <a:solidFill>
                <a:schemeClr val="tx2"/>
              </a:solidFill>
            </a:endParaRPr>
          </a:p>
          <a:p>
            <a:pPr eaLnBrk="1" hangingPunct="1">
              <a:lnSpc>
                <a:spcPct val="90000"/>
              </a:lnSpc>
            </a:pPr>
            <a:r>
              <a:rPr lang="en-US" sz="2800" b="1" smtClean="0">
                <a:solidFill>
                  <a:schemeClr val="tx2"/>
                </a:solidFill>
              </a:rPr>
              <a:t>Some Texans thought the </a:t>
            </a:r>
            <a:r>
              <a:rPr lang="en-US" sz="2800" b="1" u="sng" smtClean="0">
                <a:solidFill>
                  <a:schemeClr val="tx2"/>
                </a:solidFill>
              </a:rPr>
              <a:t>CONFEDERACY</a:t>
            </a:r>
            <a:r>
              <a:rPr lang="en-US" sz="2800" b="1" smtClean="0">
                <a:solidFill>
                  <a:schemeClr val="tx2"/>
                </a:solidFill>
              </a:rPr>
              <a:t> would send troops to protect the frontier, but no Confederate troops could be spared while fighting the Civil War.</a:t>
            </a:r>
          </a:p>
        </p:txBody>
      </p:sp>
      <p:pic>
        <p:nvPicPr>
          <p:cNvPr id="6148" name="Picture 5" descr="1861_wes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752600"/>
            <a:ext cx="381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28600" y="0"/>
            <a:ext cx="8686800" cy="838200"/>
          </a:xfrm>
        </p:spPr>
        <p:txBody>
          <a:bodyPr/>
          <a:lstStyle/>
          <a:p>
            <a:pPr eaLnBrk="1" hangingPunct="1"/>
            <a:r>
              <a:rPr lang="en-US" b="1" u="sng" smtClean="0"/>
              <a:t>Comanches and Kiowas</a:t>
            </a:r>
          </a:p>
        </p:txBody>
      </p:sp>
      <p:sp>
        <p:nvSpPr>
          <p:cNvPr id="7171" name="Rectangle 3"/>
          <p:cNvSpPr>
            <a:spLocks noGrp="1" noChangeArrowheads="1"/>
          </p:cNvSpPr>
          <p:nvPr>
            <p:ph type="body" idx="1"/>
          </p:nvPr>
        </p:nvSpPr>
        <p:spPr>
          <a:xfrm>
            <a:off x="228600" y="1143000"/>
            <a:ext cx="8686800" cy="4572000"/>
          </a:xfrm>
        </p:spPr>
        <p:txBody>
          <a:bodyPr/>
          <a:lstStyle/>
          <a:p>
            <a:pPr eaLnBrk="1" hangingPunct="1"/>
            <a:r>
              <a:rPr lang="en-US" b="1" smtClean="0">
                <a:solidFill>
                  <a:srgbClr val="FF0000"/>
                </a:solidFill>
              </a:rPr>
              <a:t>The Comanches and the </a:t>
            </a:r>
            <a:r>
              <a:rPr lang="en-US" b="1" u="sng" smtClean="0">
                <a:solidFill>
                  <a:srgbClr val="FF0000"/>
                </a:solidFill>
              </a:rPr>
              <a:t>KIOWAS</a:t>
            </a:r>
            <a:r>
              <a:rPr lang="en-US" b="1" smtClean="0">
                <a:solidFill>
                  <a:srgbClr val="FF0000"/>
                </a:solidFill>
              </a:rPr>
              <a:t> were the biggest threat to settlers. </a:t>
            </a:r>
          </a:p>
          <a:p>
            <a:pPr eaLnBrk="1" hangingPunct="1"/>
            <a:r>
              <a:rPr lang="en-US" b="1" smtClean="0"/>
              <a:t>Confederacy offered little help against constant raids by the Native Americans. </a:t>
            </a:r>
          </a:p>
          <a:p>
            <a:pPr eaLnBrk="1" hangingPunct="1"/>
            <a:endParaRPr lang="en-US" b="1" smtClean="0"/>
          </a:p>
        </p:txBody>
      </p:sp>
      <p:pic>
        <p:nvPicPr>
          <p:cNvPr id="7172" name="Picture 5" descr="Unidentified Native American woman.  Notice in the background, the American flags serving as window coverings as well as the old saddle and blanket to the left  -- select to view larger im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276600"/>
            <a:ext cx="28829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7" descr="This Native American couple are members of the Gravatt (Grah-vaht) family near Big Bend, S.D., on the Crow Creek Reservation.  Grandsons, Frank and Lyle Gravatt, still call the Crow Creek area their homeland.  Father Ambrose Mattingly took this picture in his photographic studio on the Crow Creek Reservation.  -- select to view larger image.">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3276600"/>
            <a:ext cx="296227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9" descr="This 1915 photo shows a young Native American dancer in traditional Lakota dance attire complete with dance bells and feather headdress.  Note the young man's mirror stole, which originated from the days of the fur trade.  It's unusual that this man lives in a U.S. military tent called a Sibley.  When buffalo hides became scarce, the U.S. Government supplied canvas tents and canvas material to make shelters.  These tents were very warm, even in the dead of winter, if a small fire was kept constantly burning.  -- select to view larger image.">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6813" y="3276600"/>
            <a:ext cx="2897187"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0"/>
            <a:ext cx="8686800" cy="838200"/>
          </a:xfrm>
        </p:spPr>
        <p:txBody>
          <a:bodyPr/>
          <a:lstStyle/>
          <a:p>
            <a:pPr eaLnBrk="1" hangingPunct="1"/>
            <a:r>
              <a:rPr lang="en-US" b="1" u="sng" smtClean="0"/>
              <a:t>The Texas Rangers</a:t>
            </a:r>
          </a:p>
        </p:txBody>
      </p:sp>
      <p:sp>
        <p:nvSpPr>
          <p:cNvPr id="8195" name="Rectangle 3"/>
          <p:cNvSpPr>
            <a:spLocks noGrp="1" noChangeArrowheads="1"/>
          </p:cNvSpPr>
          <p:nvPr>
            <p:ph type="body" idx="1"/>
          </p:nvPr>
        </p:nvSpPr>
        <p:spPr>
          <a:xfrm>
            <a:off x="228600" y="1295400"/>
            <a:ext cx="4495800" cy="5410200"/>
          </a:xfrm>
        </p:spPr>
        <p:txBody>
          <a:bodyPr/>
          <a:lstStyle/>
          <a:p>
            <a:pPr eaLnBrk="1" hangingPunct="1"/>
            <a:r>
              <a:rPr lang="en-US" b="1" smtClean="0">
                <a:solidFill>
                  <a:schemeClr val="tx2"/>
                </a:solidFill>
              </a:rPr>
              <a:t>The Texas government assigned a Frontier Regiment of 1,000 </a:t>
            </a:r>
            <a:r>
              <a:rPr lang="en-US" b="1" u="sng" smtClean="0">
                <a:solidFill>
                  <a:schemeClr val="tx2"/>
                </a:solidFill>
              </a:rPr>
              <a:t>RANGERS</a:t>
            </a:r>
            <a:r>
              <a:rPr lang="en-US" b="1" smtClean="0">
                <a:solidFill>
                  <a:schemeClr val="tx2"/>
                </a:solidFill>
              </a:rPr>
              <a:t> to patrol the frontier lines.  </a:t>
            </a:r>
          </a:p>
        </p:txBody>
      </p:sp>
      <p:pic>
        <p:nvPicPr>
          <p:cNvPr id="8196" name="Picture 5" descr="Texas Range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371600"/>
            <a:ext cx="3543300"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8600" y="0"/>
            <a:ext cx="8686800" cy="838200"/>
          </a:xfrm>
        </p:spPr>
        <p:txBody>
          <a:bodyPr/>
          <a:lstStyle/>
          <a:p>
            <a:pPr eaLnBrk="1" hangingPunct="1"/>
            <a:r>
              <a:rPr lang="en-US" sz="3600" u="sng" smtClean="0"/>
              <a:t>The Frontier-Line is Pushed Back</a:t>
            </a:r>
          </a:p>
        </p:txBody>
      </p:sp>
      <p:sp>
        <p:nvSpPr>
          <p:cNvPr id="9219" name="Rectangle 3"/>
          <p:cNvSpPr>
            <a:spLocks noGrp="1" noChangeArrowheads="1"/>
          </p:cNvSpPr>
          <p:nvPr>
            <p:ph type="body" idx="1"/>
          </p:nvPr>
        </p:nvSpPr>
        <p:spPr>
          <a:xfrm>
            <a:off x="0" y="1219200"/>
            <a:ext cx="4267200" cy="4953000"/>
          </a:xfrm>
        </p:spPr>
        <p:txBody>
          <a:bodyPr/>
          <a:lstStyle/>
          <a:p>
            <a:pPr eaLnBrk="1" hangingPunct="1">
              <a:lnSpc>
                <a:spcPct val="80000"/>
              </a:lnSpc>
            </a:pPr>
            <a:r>
              <a:rPr lang="en-US" sz="2800" b="1" smtClean="0">
                <a:solidFill>
                  <a:schemeClr val="tx2"/>
                </a:solidFill>
              </a:rPr>
              <a:t>However, the Comanches watched for shift-changes and easily </a:t>
            </a:r>
            <a:r>
              <a:rPr lang="en-US" sz="2800" b="1" u="sng" smtClean="0">
                <a:solidFill>
                  <a:schemeClr val="tx2"/>
                </a:solidFill>
              </a:rPr>
              <a:t>SLIPPED</a:t>
            </a:r>
            <a:r>
              <a:rPr lang="en-US" sz="2800" b="1" smtClean="0">
                <a:solidFill>
                  <a:schemeClr val="tx2"/>
                </a:solidFill>
              </a:rPr>
              <a:t> past the troops.  </a:t>
            </a:r>
          </a:p>
          <a:p>
            <a:pPr eaLnBrk="1" hangingPunct="1">
              <a:lnSpc>
                <a:spcPct val="80000"/>
              </a:lnSpc>
            </a:pPr>
            <a:endParaRPr lang="en-US" sz="2800" b="1" smtClean="0">
              <a:solidFill>
                <a:schemeClr val="tx2"/>
              </a:solidFill>
            </a:endParaRPr>
          </a:p>
          <a:p>
            <a:pPr eaLnBrk="1" hangingPunct="1">
              <a:lnSpc>
                <a:spcPct val="80000"/>
              </a:lnSpc>
            </a:pPr>
            <a:r>
              <a:rPr lang="en-US" sz="2800" b="1" smtClean="0">
                <a:solidFill>
                  <a:schemeClr val="tx2"/>
                </a:solidFill>
              </a:rPr>
              <a:t>Soon, they had pushed the frontier-line </a:t>
            </a:r>
            <a:r>
              <a:rPr lang="en-US" sz="2800" b="1" u="sng" smtClean="0">
                <a:solidFill>
                  <a:schemeClr val="tx2"/>
                </a:solidFill>
              </a:rPr>
              <a:t>BACK</a:t>
            </a:r>
            <a:r>
              <a:rPr lang="en-US" sz="2800" b="1" smtClean="0">
                <a:solidFill>
                  <a:schemeClr val="tx2"/>
                </a:solidFill>
              </a:rPr>
              <a:t> 50-100 miles.  Many families had abandoned their homes as a result of the raids.</a:t>
            </a:r>
          </a:p>
          <a:p>
            <a:pPr eaLnBrk="1" hangingPunct="1">
              <a:lnSpc>
                <a:spcPct val="80000"/>
              </a:lnSpc>
            </a:pPr>
            <a:endParaRPr lang="en-US" sz="2800" smtClean="0"/>
          </a:p>
        </p:txBody>
      </p:sp>
      <p:pic>
        <p:nvPicPr>
          <p:cNvPr id="9220" name="Picture 5" descr="texas-rangers-sk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524000"/>
            <a:ext cx="48006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28600" y="0"/>
            <a:ext cx="8915400" cy="1066800"/>
          </a:xfrm>
        </p:spPr>
        <p:txBody>
          <a:bodyPr/>
          <a:lstStyle/>
          <a:p>
            <a:pPr eaLnBrk="1" hangingPunct="1"/>
            <a:r>
              <a:rPr lang="en-US" sz="3200" u="sng" smtClean="0"/>
              <a:t>Quanah Parker: Last Comanche Chief</a:t>
            </a:r>
          </a:p>
        </p:txBody>
      </p:sp>
      <p:sp>
        <p:nvSpPr>
          <p:cNvPr id="10243" name="Rectangle 3"/>
          <p:cNvSpPr>
            <a:spLocks noGrp="1" noChangeArrowheads="1"/>
          </p:cNvSpPr>
          <p:nvPr>
            <p:ph type="body" idx="1"/>
          </p:nvPr>
        </p:nvSpPr>
        <p:spPr>
          <a:xfrm>
            <a:off x="304800" y="1295400"/>
            <a:ext cx="4267200" cy="5181600"/>
          </a:xfrm>
        </p:spPr>
        <p:txBody>
          <a:bodyPr/>
          <a:lstStyle/>
          <a:p>
            <a:pPr eaLnBrk="1" hangingPunct="1"/>
            <a:r>
              <a:rPr lang="en-US" sz="2800" b="1" smtClean="0">
                <a:solidFill>
                  <a:srgbClr val="FF0000"/>
                </a:solidFill>
              </a:rPr>
              <a:t>Quanah Parker was the last Comanche </a:t>
            </a:r>
            <a:r>
              <a:rPr lang="en-US" sz="2800" b="1" u="sng" smtClean="0">
                <a:solidFill>
                  <a:srgbClr val="FF0000"/>
                </a:solidFill>
              </a:rPr>
              <a:t>CHIEF.</a:t>
            </a:r>
            <a:r>
              <a:rPr lang="en-US" sz="2800" b="1" smtClean="0">
                <a:solidFill>
                  <a:srgbClr val="FF0000"/>
                </a:solidFill>
              </a:rPr>
              <a:t> </a:t>
            </a:r>
          </a:p>
          <a:p>
            <a:pPr eaLnBrk="1" hangingPunct="1"/>
            <a:r>
              <a:rPr lang="en-US" sz="2800" b="1" smtClean="0">
                <a:solidFill>
                  <a:srgbClr val="FF0000"/>
                </a:solidFill>
              </a:rPr>
              <a:t>His tribe occupied West Texas.</a:t>
            </a:r>
          </a:p>
          <a:p>
            <a:pPr eaLnBrk="1" hangingPunct="1"/>
            <a:r>
              <a:rPr lang="en-US" sz="2800" b="1" smtClean="0">
                <a:solidFill>
                  <a:srgbClr val="FF0000"/>
                </a:solidFill>
              </a:rPr>
              <a:t>He fought against Anglo American settlement on Comanche lands. </a:t>
            </a:r>
          </a:p>
        </p:txBody>
      </p:sp>
      <p:pic>
        <p:nvPicPr>
          <p:cNvPr id="10244" name="Picture 5" descr="Quanah Parker - a Texas lege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143000"/>
            <a:ext cx="34163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Quannah Parker</a:t>
            </a:r>
          </a:p>
        </p:txBody>
      </p:sp>
      <p:sp>
        <p:nvSpPr>
          <p:cNvPr id="11267" name="Content Placeholder 2"/>
          <p:cNvSpPr>
            <a:spLocks noGrp="1"/>
          </p:cNvSpPr>
          <p:nvPr>
            <p:ph idx="1"/>
          </p:nvPr>
        </p:nvSpPr>
        <p:spPr/>
        <p:txBody>
          <a:bodyPr/>
          <a:lstStyle/>
          <a:p>
            <a:pPr eaLnBrk="1" hangingPunct="1"/>
            <a:r>
              <a:rPr lang="en-US" smtClean="0">
                <a:solidFill>
                  <a:srgbClr val="FF0000"/>
                </a:solidFill>
              </a:rPr>
              <a:t>He eventually surrendered after evading capture by the U.S. cavalry.</a:t>
            </a:r>
          </a:p>
          <a:p>
            <a:pPr eaLnBrk="1" hangingPunct="1"/>
            <a:r>
              <a:rPr lang="en-US" smtClean="0">
                <a:solidFill>
                  <a:srgbClr val="FF0000"/>
                </a:solidFill>
              </a:rPr>
              <a:t>Quanah assimilated to American culture and influenced other Native Americans to do the same.</a:t>
            </a:r>
          </a:p>
          <a:p>
            <a:pPr eaLnBrk="1" hangingPunct="1"/>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ue atom design template">
  <a:themeElements>
    <a:clrScheme name="Blue atom design template 12">
      <a:dk1>
        <a:srgbClr val="969696"/>
      </a:dk1>
      <a:lt1>
        <a:srgbClr val="FFFFFF"/>
      </a:lt1>
      <a:dk2>
        <a:srgbClr val="99EFF1"/>
      </a:dk2>
      <a:lt2>
        <a:srgbClr val="808080"/>
      </a:lt2>
      <a:accent1>
        <a:srgbClr val="BBE0E3"/>
      </a:accent1>
      <a:accent2>
        <a:srgbClr val="333399"/>
      </a:accent2>
      <a:accent3>
        <a:srgbClr val="FFFFFF"/>
      </a:accent3>
      <a:accent4>
        <a:srgbClr val="7F7F7F"/>
      </a:accent4>
      <a:accent5>
        <a:srgbClr val="DAEDEF"/>
      </a:accent5>
      <a:accent6>
        <a:srgbClr val="2D2D8A"/>
      </a:accent6>
      <a:hlink>
        <a:srgbClr val="009999"/>
      </a:hlink>
      <a:folHlink>
        <a:srgbClr val="669900"/>
      </a:folHlink>
    </a:clrScheme>
    <a:fontScheme name="Blue atom design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2"/>
            </a:solidFill>
            <a:effectLst/>
            <a:latin typeface="Arial" charset="0"/>
          </a:defRPr>
        </a:defPPr>
      </a:lstStyle>
    </a:lnDef>
  </a:objectDefaults>
  <a:extraClrSchemeLst>
    <a:extraClrScheme>
      <a:clrScheme name="Blue atom design template 1">
        <a:dk1>
          <a:srgbClr val="336699"/>
        </a:dk1>
        <a:lt1>
          <a:srgbClr val="FFFFFF"/>
        </a:lt1>
        <a:dk2>
          <a:srgbClr val="87BBDF"/>
        </a:dk2>
        <a:lt2>
          <a:srgbClr val="E3EBF1"/>
        </a:lt2>
        <a:accent1>
          <a:srgbClr val="0099CC"/>
        </a:accent1>
        <a:accent2>
          <a:srgbClr val="468A4B"/>
        </a:accent2>
        <a:accent3>
          <a:srgbClr val="C3DAEC"/>
        </a:accent3>
        <a:accent4>
          <a:srgbClr val="DADADA"/>
        </a:accent4>
        <a:accent5>
          <a:srgbClr val="AACAE2"/>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ue atom design template 2">
        <a:dk1>
          <a:srgbClr val="777777"/>
        </a:dk1>
        <a:lt1>
          <a:srgbClr val="FFFFFF"/>
        </a:lt1>
        <a:dk2>
          <a:srgbClr val="B7B9AF"/>
        </a:dk2>
        <a:lt2>
          <a:srgbClr val="D1D1CB"/>
        </a:lt2>
        <a:accent1>
          <a:srgbClr val="909082"/>
        </a:accent1>
        <a:accent2>
          <a:srgbClr val="809EA8"/>
        </a:accent2>
        <a:accent3>
          <a:srgbClr val="D8D9D4"/>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ue atom design template 3">
        <a:dk1>
          <a:srgbClr val="3E3E5C"/>
        </a:dk1>
        <a:lt1>
          <a:srgbClr val="FFFFFF"/>
        </a:lt1>
        <a:dk2>
          <a:srgbClr val="5C87A4"/>
        </a:dk2>
        <a:lt2>
          <a:srgbClr val="FFFFFF"/>
        </a:lt2>
        <a:accent1>
          <a:srgbClr val="4C8877"/>
        </a:accent1>
        <a:accent2>
          <a:srgbClr val="6666FF"/>
        </a:accent2>
        <a:accent3>
          <a:srgbClr val="B5C3CF"/>
        </a:accent3>
        <a:accent4>
          <a:srgbClr val="DADADA"/>
        </a:accent4>
        <a:accent5>
          <a:srgbClr val="B2C3BD"/>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ue atom design template 4">
        <a:dk1>
          <a:srgbClr val="003366"/>
        </a:dk1>
        <a:lt1>
          <a:srgbClr val="FFFFFF"/>
        </a:lt1>
        <a:dk2>
          <a:srgbClr val="1C72E4"/>
        </a:dk2>
        <a:lt2>
          <a:srgbClr val="CCFFFF"/>
        </a:lt2>
        <a:accent1>
          <a:srgbClr val="3366CC"/>
        </a:accent1>
        <a:accent2>
          <a:srgbClr val="00B000"/>
        </a:accent2>
        <a:accent3>
          <a:srgbClr val="ABBCE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 atom design template 5">
        <a:dk1>
          <a:srgbClr val="003366"/>
        </a:dk1>
        <a:lt1>
          <a:srgbClr val="FFFFFF"/>
        </a:lt1>
        <a:dk2>
          <a:srgbClr val="99D3FF"/>
        </a:dk2>
        <a:lt2>
          <a:srgbClr val="CCFFFF"/>
        </a:lt2>
        <a:accent1>
          <a:srgbClr val="3366CC"/>
        </a:accent1>
        <a:accent2>
          <a:srgbClr val="00B000"/>
        </a:accent2>
        <a:accent3>
          <a:srgbClr val="CAE6F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 atom design template 6">
        <a:dk1>
          <a:srgbClr val="3F7EBD"/>
        </a:dk1>
        <a:lt1>
          <a:srgbClr val="D9F8FF"/>
        </a:lt1>
        <a:dk2>
          <a:srgbClr val="336699"/>
        </a:dk2>
        <a:lt2>
          <a:srgbClr val="777777"/>
        </a:lt2>
        <a:accent1>
          <a:srgbClr val="CCECFF"/>
        </a:accent1>
        <a:accent2>
          <a:srgbClr val="579CDB"/>
        </a:accent2>
        <a:accent3>
          <a:srgbClr val="E9FBFF"/>
        </a:accent3>
        <a:accent4>
          <a:srgbClr val="346BA1"/>
        </a:accent4>
        <a:accent5>
          <a:srgbClr val="E2F4FF"/>
        </a:accent5>
        <a:accent6>
          <a:srgbClr val="4E8DC6"/>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ue atom design template 7">
        <a:dk1>
          <a:srgbClr val="5C1F00"/>
        </a:dk1>
        <a:lt1>
          <a:srgbClr val="FFFFFF"/>
        </a:lt1>
        <a:dk2>
          <a:srgbClr val="A84724"/>
        </a:dk2>
        <a:lt2>
          <a:srgbClr val="DFD293"/>
        </a:lt2>
        <a:accent1>
          <a:srgbClr val="DF7475"/>
        </a:accent1>
        <a:accent2>
          <a:srgbClr val="5C8FC2"/>
        </a:accent2>
        <a:accent3>
          <a:srgbClr val="D1B1AC"/>
        </a:accent3>
        <a:accent4>
          <a:srgbClr val="DADADA"/>
        </a:accent4>
        <a:accent5>
          <a:srgbClr val="ECBCBD"/>
        </a:accent5>
        <a:accent6>
          <a:srgbClr val="5381B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ue atom design template 8">
        <a:dk1>
          <a:srgbClr val="3E3E5C"/>
        </a:dk1>
        <a:lt1>
          <a:srgbClr val="C2FEE1"/>
        </a:lt1>
        <a:dk2>
          <a:srgbClr val="0066CC"/>
        </a:dk2>
        <a:lt2>
          <a:srgbClr val="CCECFF"/>
        </a:lt2>
        <a:accent1>
          <a:srgbClr val="3C9698"/>
        </a:accent1>
        <a:accent2>
          <a:srgbClr val="6666FF"/>
        </a:accent2>
        <a:accent3>
          <a:srgbClr val="AAB8E2"/>
        </a:accent3>
        <a:accent4>
          <a:srgbClr val="A5D9C0"/>
        </a:accent4>
        <a:accent5>
          <a:srgbClr val="AFC9CA"/>
        </a:accent5>
        <a:accent6>
          <a:srgbClr val="5C5CE7"/>
        </a:accent6>
        <a:hlink>
          <a:srgbClr val="99CCFF"/>
        </a:hlink>
        <a:folHlink>
          <a:srgbClr val="CCFFFF"/>
        </a:folHlink>
      </a:clrScheme>
      <a:clrMap bg1="dk2" tx1="lt1" bg2="dk1" tx2="lt2" accent1="accent1" accent2="accent2" accent3="accent3" accent4="accent4" accent5="accent5" accent6="accent6" hlink="hlink" folHlink="folHlink"/>
    </a:extraClrScheme>
    <a:extraClrScheme>
      <a:clrScheme name="Blue atom design template 9">
        <a:dk1>
          <a:srgbClr val="969696"/>
        </a:dk1>
        <a:lt1>
          <a:srgbClr val="FFFFFF"/>
        </a:lt1>
        <a:dk2>
          <a:srgbClr val="0099CC"/>
        </a:dk2>
        <a:lt2>
          <a:srgbClr val="969696"/>
        </a:lt2>
        <a:accent1>
          <a:srgbClr val="D2F8B8"/>
        </a:accent1>
        <a:accent2>
          <a:srgbClr val="CCCC00"/>
        </a:accent2>
        <a:accent3>
          <a:srgbClr val="FFFFFF"/>
        </a:accent3>
        <a:accent4>
          <a:srgbClr val="7F7F7F"/>
        </a:accent4>
        <a:accent5>
          <a:srgbClr val="E5FBD8"/>
        </a:accent5>
        <a:accent6>
          <a:srgbClr val="B9B900"/>
        </a:accent6>
        <a:hlink>
          <a:srgbClr val="00CC99"/>
        </a:hlink>
        <a:folHlink>
          <a:srgbClr val="3399FF"/>
        </a:folHlink>
      </a:clrScheme>
      <a:clrMap bg1="lt1" tx1="dk1" bg2="lt2" tx2="dk2" accent1="accent1" accent2="accent2" accent3="accent3" accent4="accent4" accent5="accent5" accent6="accent6" hlink="hlink" folHlink="folHlink"/>
    </a:extraClrScheme>
    <a:extraClrScheme>
      <a:clrScheme name="Blue atom design template 10">
        <a:dk1>
          <a:srgbClr val="CCFFCC"/>
        </a:dk1>
        <a:lt1>
          <a:srgbClr val="FFFFFF"/>
        </a:lt1>
        <a:dk2>
          <a:srgbClr val="9BD9FF"/>
        </a:dk2>
        <a:lt2>
          <a:srgbClr val="808080"/>
        </a:lt2>
        <a:accent1>
          <a:srgbClr val="6DB6FF"/>
        </a:accent1>
        <a:accent2>
          <a:srgbClr val="CCFFCC"/>
        </a:accent2>
        <a:accent3>
          <a:srgbClr val="FFFFFF"/>
        </a:accent3>
        <a:accent4>
          <a:srgbClr val="AEDAAE"/>
        </a:accent4>
        <a:accent5>
          <a:srgbClr val="BAD7FF"/>
        </a:accent5>
        <a:accent6>
          <a:srgbClr val="B9E7B9"/>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atom design template 11">
        <a:dk1>
          <a:srgbClr val="EAEAEA"/>
        </a:dk1>
        <a:lt1>
          <a:srgbClr val="FFFFFF"/>
        </a:lt1>
        <a:dk2>
          <a:srgbClr val="EAEAEA"/>
        </a:dk2>
        <a:lt2>
          <a:srgbClr val="333333"/>
        </a:lt2>
        <a:accent1>
          <a:srgbClr val="B2B2B2"/>
        </a:accent1>
        <a:accent2>
          <a:srgbClr val="808080"/>
        </a:accent2>
        <a:accent3>
          <a:srgbClr val="FFFFFF"/>
        </a:accent3>
        <a:accent4>
          <a:srgbClr val="C8C8C8"/>
        </a:accent4>
        <a:accent5>
          <a:srgbClr val="D5D5D5"/>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Blue atom design template 12">
        <a:dk1>
          <a:srgbClr val="969696"/>
        </a:dk1>
        <a:lt1>
          <a:srgbClr val="FFFFFF"/>
        </a:lt1>
        <a:dk2>
          <a:srgbClr val="99EFF1"/>
        </a:dk2>
        <a:lt2>
          <a:srgbClr val="808080"/>
        </a:lt2>
        <a:accent1>
          <a:srgbClr val="BBE0E3"/>
        </a:accent1>
        <a:accent2>
          <a:srgbClr val="333399"/>
        </a:accent2>
        <a:accent3>
          <a:srgbClr val="FFFFFF"/>
        </a:accent3>
        <a:accent4>
          <a:srgbClr val="7F7F7F"/>
        </a:accent4>
        <a:accent5>
          <a:srgbClr val="DAEDEF"/>
        </a:accent5>
        <a:accent6>
          <a:srgbClr val="2D2D8A"/>
        </a:accent6>
        <a:hlink>
          <a:srgbClr val="009999"/>
        </a:hlink>
        <a:folHlink>
          <a:srgbClr val="66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Facet</Template>
  <TotalTime>1703</TotalTime>
  <Words>457</Words>
  <Application>Microsoft Office PowerPoint</Application>
  <PresentationFormat>On-screen Show (4:3)</PresentationFormat>
  <Paragraphs>45</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Arial Black</vt:lpstr>
      <vt:lpstr>Calibri</vt:lpstr>
      <vt:lpstr>Blue atom design template</vt:lpstr>
      <vt:lpstr>Welcome to Class!</vt:lpstr>
      <vt:lpstr>The Texas Frontier</vt:lpstr>
      <vt:lpstr>Native Americans </vt:lpstr>
      <vt:lpstr>Who will protect the Frontier?</vt:lpstr>
      <vt:lpstr>Comanches and Kiowas</vt:lpstr>
      <vt:lpstr>The Texas Rangers</vt:lpstr>
      <vt:lpstr>The Frontier-Line is Pushed Back</vt:lpstr>
      <vt:lpstr>Quanah Parker: Last Comanche Chief</vt:lpstr>
      <vt:lpstr>Quannah Parker</vt:lpstr>
      <vt:lpstr>Quanah’s mother…quite a story</vt:lpstr>
      <vt:lpstr>The Battle of Adobe Walls</vt:lpstr>
      <vt:lpstr>After the Battle</vt:lpstr>
      <vt:lpstr>Peace with Confederates</vt:lpstr>
    </vt:vector>
  </TitlesOfParts>
  <Company>Wylie ISD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Class!</dc:title>
  <dc:creator>janisb</dc:creator>
  <cp:lastModifiedBy>Nicoletti, Michael</cp:lastModifiedBy>
  <cp:revision>16</cp:revision>
  <cp:lastPrinted>1601-01-01T00:00:00Z</cp:lastPrinted>
  <dcterms:created xsi:type="dcterms:W3CDTF">2006-02-13T19:17:52Z</dcterms:created>
  <dcterms:modified xsi:type="dcterms:W3CDTF">2014-02-26T15:33:30Z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TC010721171033</vt:lpwstr>
  </property>
</Properties>
</file>